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42" r:id="rId2"/>
    <p:sldId id="383" r:id="rId3"/>
    <p:sldId id="374" r:id="rId4"/>
    <p:sldId id="376" r:id="rId5"/>
    <p:sldId id="384" r:id="rId6"/>
    <p:sldId id="377" r:id="rId7"/>
    <p:sldId id="378" r:id="rId8"/>
    <p:sldId id="380" r:id="rId9"/>
    <p:sldId id="379" r:id="rId10"/>
    <p:sldId id="382" r:id="rId11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5F36"/>
    <a:srgbClr val="4B79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2" autoAdjust="0"/>
    <p:restoredTop sz="83892" autoAdjust="0"/>
  </p:normalViewPr>
  <p:slideViewPr>
    <p:cSldViewPr>
      <p:cViewPr varScale="1">
        <p:scale>
          <a:sx n="97" d="100"/>
          <a:sy n="97" d="100"/>
        </p:scale>
        <p:origin x="162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BBB74-9A69-4B30-A8A3-DBC9E6E71376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D504E5-FB6B-4BE6-AE45-C38171544E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733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 smtClean="0"/>
          </a:p>
          <a:p>
            <a:endParaRPr lang="ru-RU" dirty="0" smtClean="0"/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504E5-FB6B-4BE6-AE45-C38171544ED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301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 smtClean="0"/>
          </a:p>
          <a:p>
            <a:endParaRPr lang="ru-RU" dirty="0" smtClean="0"/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504E5-FB6B-4BE6-AE45-C38171544ED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238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 smtClean="0"/>
          </a:p>
          <a:p>
            <a:endParaRPr lang="ru-RU" dirty="0" smtClean="0"/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504E5-FB6B-4BE6-AE45-C38171544ED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 smtClean="0"/>
          </a:p>
          <a:p>
            <a:endParaRPr lang="ru-RU" dirty="0" smtClean="0"/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504E5-FB6B-4BE6-AE45-C38171544ED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244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 smtClean="0"/>
          </a:p>
          <a:p>
            <a:endParaRPr lang="ru-RU" dirty="0" smtClean="0"/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504E5-FB6B-4BE6-AE45-C38171544ED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349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 smtClean="0"/>
          </a:p>
          <a:p>
            <a:endParaRPr lang="ru-RU" dirty="0" smtClean="0"/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504E5-FB6B-4BE6-AE45-C38171544ED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454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 smtClean="0"/>
          </a:p>
          <a:p>
            <a:endParaRPr lang="ru-RU" dirty="0" smtClean="0"/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504E5-FB6B-4BE6-AE45-C38171544ED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981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 smtClean="0"/>
          </a:p>
          <a:p>
            <a:endParaRPr lang="ru-RU" dirty="0" smtClean="0"/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504E5-FB6B-4BE6-AE45-C38171544ED9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123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60" descr="фо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5509"/>
            <a:ext cx="9144000" cy="6863509"/>
          </a:xfrm>
          <a:prstGeom prst="rect">
            <a:avLst/>
          </a:prstGeom>
        </p:spPr>
      </p:pic>
      <p:sp>
        <p:nvSpPr>
          <p:cNvPr id="60" name="Заголовок 1"/>
          <p:cNvSpPr txBox="1">
            <a:spLocks/>
          </p:cNvSpPr>
          <p:nvPr/>
        </p:nvSpPr>
        <p:spPr>
          <a:xfrm>
            <a:off x="0" y="1844824"/>
            <a:ext cx="9144000" cy="24061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 (изложение) на территории Московской области</a:t>
            </a:r>
          </a:p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2018-2019 </a:t>
            </a:r>
            <a:r>
              <a:rPr lang="ru-RU" sz="36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у.г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одзаголовок 2"/>
          <p:cNvSpPr txBox="1">
            <a:spLocks/>
          </p:cNvSpPr>
          <p:nvPr/>
        </p:nvSpPr>
        <p:spPr>
          <a:xfrm>
            <a:off x="5002581" y="4221088"/>
            <a:ext cx="4141419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2000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87016" y="6209928"/>
            <a:ext cx="885698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1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PC185K\AppData\Local\Microsoft\Windows\Temporary Internet Files\Content.IE5\7NX4UX1O\МОМО надпись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88640"/>
            <a:ext cx="2987824" cy="504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830746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60" descr="фо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5509"/>
            <a:ext cx="9144000" cy="6863509"/>
          </a:xfrm>
          <a:prstGeom prst="rect">
            <a:avLst/>
          </a:prstGeom>
        </p:spPr>
      </p:pic>
      <p:sp>
        <p:nvSpPr>
          <p:cNvPr id="60" name="Заголовок 1"/>
          <p:cNvSpPr txBox="1">
            <a:spLocks/>
          </p:cNvSpPr>
          <p:nvPr/>
        </p:nvSpPr>
        <p:spPr>
          <a:xfrm>
            <a:off x="971600" y="1484784"/>
            <a:ext cx="7488832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31640" y="692696"/>
            <a:ext cx="7200800" cy="0"/>
          </a:xfrm>
          <a:prstGeom prst="line">
            <a:avLst/>
          </a:prstGeom>
          <a:ln w="50800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31640" y="260648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Запрещено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124744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Участникам итогового сочинения (изложения) </a:t>
            </a:r>
            <a:r>
              <a:rPr lang="ru-RU" dirty="0" smtClean="0">
                <a:solidFill>
                  <a:srgbClr val="FF0000"/>
                </a:solidFill>
              </a:rPr>
              <a:t>запрещено</a:t>
            </a:r>
            <a:r>
              <a:rPr lang="ru-RU" dirty="0" smtClean="0"/>
              <a:t> иметь при себе средства связи, фото, аудио и видеоаппаратуру, справочные материалы, письменные заметки и иные средства хранения и передачи информации, собственные орфографические и (или) толковые словари. </a:t>
            </a:r>
          </a:p>
          <a:p>
            <a:endParaRPr lang="ru-RU" dirty="0" smtClean="0"/>
          </a:p>
          <a:p>
            <a:r>
              <a:rPr lang="ru-RU" dirty="0" smtClean="0"/>
              <a:t>Участникам итогового сочинения (изложения) </a:t>
            </a:r>
            <a:r>
              <a:rPr lang="ru-RU" dirty="0" smtClean="0">
                <a:solidFill>
                  <a:srgbClr val="FF0000"/>
                </a:solidFill>
              </a:rPr>
              <a:t>запрещается</a:t>
            </a:r>
            <a:r>
              <a:rPr lang="ru-RU" dirty="0" smtClean="0"/>
              <a:t> пользоваться текстами литературного материала (художественные произведения, дневники, мемуары, публицистика, другие литературные источники).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3861048"/>
            <a:ext cx="7272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Участники итогового сочинения (изложения), нарушившие установленные требования, </a:t>
            </a:r>
            <a:r>
              <a:rPr lang="ru-RU" dirty="0" smtClean="0">
                <a:solidFill>
                  <a:srgbClr val="FF0000"/>
                </a:solidFill>
              </a:rPr>
              <a:t>удаляются </a:t>
            </a:r>
            <a:r>
              <a:rPr lang="ru-RU" dirty="0" smtClean="0"/>
              <a:t>с итогового сочинения (изложения)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074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60" descr="фо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3509"/>
          </a:xfrm>
          <a:prstGeom prst="rect">
            <a:avLst/>
          </a:prstGeom>
        </p:spPr>
      </p:pic>
      <p:sp>
        <p:nvSpPr>
          <p:cNvPr id="62" name="Подзаголовок 2"/>
          <p:cNvSpPr txBox="1">
            <a:spLocks/>
          </p:cNvSpPr>
          <p:nvPr/>
        </p:nvSpPr>
        <p:spPr>
          <a:xfrm>
            <a:off x="5002581" y="4221088"/>
            <a:ext cx="4141419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2000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87016" y="6209928"/>
            <a:ext cx="885698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1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31640" y="692696"/>
            <a:ext cx="7200800" cy="0"/>
          </a:xfrm>
          <a:prstGeom prst="line">
            <a:avLst/>
          </a:prstGeom>
          <a:ln w="50800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47664" y="188640"/>
            <a:ext cx="6408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Документы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67544" y="1340768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Методические документы, рекомендуемые к использованию при организации и проведении итогового сочинения (изложения) – </a:t>
            </a:r>
          </a:p>
          <a:p>
            <a:r>
              <a:rPr lang="ru-RU" dirty="0" smtClean="0"/>
              <a:t>                                   письмо </a:t>
            </a:r>
            <a:r>
              <a:rPr lang="ru-RU" dirty="0" err="1" smtClean="0"/>
              <a:t>Рособрнадзора</a:t>
            </a:r>
            <a:r>
              <a:rPr lang="ru-RU" dirty="0" smtClean="0"/>
              <a:t> от 23.10.2018 № 10-875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2996952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Порядок проведения и проверки итогового сочинения (изложения) на территории </a:t>
            </a:r>
            <a:r>
              <a:rPr lang="ru-RU" smtClean="0"/>
              <a:t>Московской </a:t>
            </a:r>
            <a:r>
              <a:rPr lang="ru-RU" smtClean="0"/>
              <a:t>области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0746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60" descr="фо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5509"/>
            <a:ext cx="9144000" cy="6863509"/>
          </a:xfrm>
          <a:prstGeom prst="rect">
            <a:avLst/>
          </a:prstGeom>
        </p:spPr>
      </p:pic>
      <p:sp>
        <p:nvSpPr>
          <p:cNvPr id="60" name="Заголовок 1"/>
          <p:cNvSpPr txBox="1">
            <a:spLocks/>
          </p:cNvSpPr>
          <p:nvPr/>
        </p:nvSpPr>
        <p:spPr>
          <a:xfrm>
            <a:off x="971600" y="1484784"/>
            <a:ext cx="7488832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31640" y="692696"/>
            <a:ext cx="7200800" cy="0"/>
          </a:xfrm>
          <a:prstGeom prst="line">
            <a:avLst/>
          </a:prstGeom>
          <a:ln w="50800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47664" y="188640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Места проведения  итогового сочинения (изложения)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1196752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общеобразовательные организации, на базе которых сформированы  ППЭ</a:t>
            </a:r>
            <a:endParaRPr lang="ru-RU" sz="2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51520" y="1988840"/>
            <a:ext cx="85689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оборудуются </a:t>
            </a:r>
            <a:r>
              <a:rPr lang="ru-RU" sz="2000" dirty="0" smtClean="0"/>
              <a:t>стационарными и (или) переносными металлоискателями, средствами видеонаблюдения (в режиме </a:t>
            </a:r>
            <a:r>
              <a:rPr lang="ru-RU" sz="2000" dirty="0" err="1" smtClean="0"/>
              <a:t>офлайн</a:t>
            </a:r>
            <a:r>
              <a:rPr lang="ru-RU" sz="2000" dirty="0" smtClean="0"/>
              <a:t>), средствами подавления сигналов подвижной связи</a:t>
            </a:r>
            <a:endParaRPr lang="ru-RU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1907704" y="3284984"/>
            <a:ext cx="547260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могут не перемещаться по решению МОУО</a:t>
            </a:r>
            <a:endParaRPr lang="ru-RU" dirty="0"/>
          </a:p>
        </p:txBody>
      </p:sp>
      <p:sp>
        <p:nvSpPr>
          <p:cNvPr id="22" name="Стрелка вправо 21"/>
          <p:cNvSpPr/>
          <p:nvPr/>
        </p:nvSpPr>
        <p:spPr>
          <a:xfrm rot="2449999">
            <a:off x="4806667" y="3996089"/>
            <a:ext cx="825359" cy="28803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 rot="8237438">
            <a:off x="3628551" y="3947468"/>
            <a:ext cx="792088" cy="28803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95536" y="4437112"/>
            <a:ext cx="36724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обучающиеся общеобразовательных организаций, на базе которых проводится итоговое сочинение (изложение)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5004048" y="450912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обучающиеся общеобразовательных организаций, из которых доставка в ППЭ затруднена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644008" y="5877272"/>
            <a:ext cx="410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видеонаблюдение - обязательно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074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60" descr="фо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5509"/>
            <a:ext cx="9144000" cy="6863509"/>
          </a:xfrm>
          <a:prstGeom prst="rect">
            <a:avLst/>
          </a:prstGeom>
        </p:spPr>
      </p:pic>
      <p:sp>
        <p:nvSpPr>
          <p:cNvPr id="60" name="Заголовок 1"/>
          <p:cNvSpPr txBox="1">
            <a:spLocks/>
          </p:cNvSpPr>
          <p:nvPr/>
        </p:nvSpPr>
        <p:spPr>
          <a:xfrm>
            <a:off x="971600" y="1484784"/>
            <a:ext cx="7488832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31640" y="980728"/>
            <a:ext cx="7200800" cy="0"/>
          </a:xfrm>
          <a:prstGeom prst="line">
            <a:avLst/>
          </a:prstGeom>
          <a:ln w="50800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99592" y="188640"/>
            <a:ext cx="8244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Лица, привлекаемые к проведению итогового сочинения (изложения)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руководитель общеобразовательной организации, на базе которой проводится итоговое сочинение (изложение);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технические специалисты, входящие в состав комиссии по проведению итогового сочинения (изложения), оказывающие информационно-технологическую помощь, в том числе по  копированию (сканированию) бланков итогового сочинения (изложения);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члены комиссии, по проведению итогового сочинения (изложения);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члены (эксперты) комиссии, по проверке итогового сочинения (изложения);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медицинские работники, ассистенты, оказывающие необходимую помощь участникам с ограниченными возможностями здоровья, с учетом состояния их здоровья, особенностей психофизического развития, в том числе непосредственно при проведении итогового сочинения (изложения);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дежурные, из числа членов комиссии, участвующие в организации итогового сочинения (изложения) вне учебных кабинетов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074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60" descr="фо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5509"/>
            <a:ext cx="9144000" cy="6863509"/>
          </a:xfrm>
          <a:prstGeom prst="rect">
            <a:avLst/>
          </a:prstGeom>
        </p:spPr>
      </p:pic>
      <p:sp>
        <p:nvSpPr>
          <p:cNvPr id="60" name="Заголовок 1"/>
          <p:cNvSpPr txBox="1">
            <a:spLocks/>
          </p:cNvSpPr>
          <p:nvPr/>
        </p:nvSpPr>
        <p:spPr>
          <a:xfrm>
            <a:off x="971600" y="1484784"/>
            <a:ext cx="7488832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31640" y="548680"/>
            <a:ext cx="7200800" cy="0"/>
          </a:xfrm>
          <a:prstGeom prst="line">
            <a:avLst/>
          </a:prstGeom>
          <a:ln w="50800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115616" y="116632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Комиссии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556792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создаются муниципальными органами управления образованием в местах проведения итогового сочинения (изложения)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03848" y="692696"/>
            <a:ext cx="288032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по проведению итогового сочинения (изложения) 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051720" y="2204864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u="sng" dirty="0" smtClean="0"/>
              <a:t>количественный состав :</a:t>
            </a:r>
          </a:p>
          <a:p>
            <a:pPr algn="ctr"/>
            <a:r>
              <a:rPr lang="ru-RU" dirty="0" smtClean="0"/>
              <a:t>с </a:t>
            </a:r>
            <a:r>
              <a:rPr lang="ru-RU" b="1" dirty="0" smtClean="0">
                <a:solidFill>
                  <a:srgbClr val="00B050"/>
                </a:solidFill>
              </a:rPr>
              <a:t>учетом количества </a:t>
            </a:r>
            <a:r>
              <a:rPr lang="ru-RU" dirty="0" smtClean="0"/>
              <a:t>участников итогового сочинения (изложения) в данном месте проведения итогового сочинения (изложения).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187624" y="3501008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не рекомендуется </a:t>
            </a:r>
          </a:p>
          <a:p>
            <a:r>
              <a:rPr lang="ru-RU" dirty="0" smtClean="0"/>
              <a:t>привлекать учителей, обучающих выпускников данного учебного года, сдающих в данном месте проведения итогового сочинения (изложения)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074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60" descr="фо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5509"/>
            <a:ext cx="9144000" cy="6863509"/>
          </a:xfrm>
          <a:prstGeom prst="rect">
            <a:avLst/>
          </a:prstGeom>
        </p:spPr>
      </p:pic>
      <p:sp>
        <p:nvSpPr>
          <p:cNvPr id="60" name="Заголовок 1"/>
          <p:cNvSpPr txBox="1">
            <a:spLocks/>
          </p:cNvSpPr>
          <p:nvPr/>
        </p:nvSpPr>
        <p:spPr>
          <a:xfrm>
            <a:off x="971600" y="1484784"/>
            <a:ext cx="7488832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31640" y="548680"/>
            <a:ext cx="7200800" cy="0"/>
          </a:xfrm>
          <a:prstGeom prst="line">
            <a:avLst/>
          </a:prstGeom>
          <a:ln w="50800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115616" y="116632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Комиссии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556792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создаются муниципальными органами управления образованием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203848" y="692696"/>
            <a:ext cx="381642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 проверке итогового сочинения (изложения)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51720" y="2924944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u="sng" dirty="0" smtClean="0"/>
              <a:t>количественный состав :</a:t>
            </a:r>
          </a:p>
          <a:p>
            <a:pPr algn="ctr"/>
            <a:r>
              <a:rPr lang="ru-RU" dirty="0" smtClean="0"/>
              <a:t>с </a:t>
            </a:r>
            <a:r>
              <a:rPr lang="ru-RU" b="1" dirty="0" smtClean="0">
                <a:solidFill>
                  <a:srgbClr val="00B050"/>
                </a:solidFill>
              </a:rPr>
              <a:t>учетом количества </a:t>
            </a:r>
            <a:r>
              <a:rPr lang="ru-RU" dirty="0" smtClean="0"/>
              <a:t>участников итогового сочинения (изложения) в муниципальном образовании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39552" y="4581128"/>
            <a:ext cx="82089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Комиссии по проверке и оцениванию итогового сочинения (изложения) </a:t>
            </a:r>
            <a:r>
              <a:rPr lang="ru-RU" dirty="0" smtClean="0">
                <a:solidFill>
                  <a:srgbClr val="00B050"/>
                </a:solidFill>
              </a:rPr>
              <a:t>обеспечиваются необходимыми техническими средствами: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ксерокс;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сканер;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 компьютер с возможностью выхода в сеть «Интернет»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835696" y="2204864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ПРОВЕРКА – </a:t>
            </a:r>
            <a:r>
              <a:rPr lang="ru-RU" b="1" dirty="0" smtClean="0">
                <a:solidFill>
                  <a:srgbClr val="00B050"/>
                </a:solidFill>
              </a:rPr>
              <a:t>НА МУНИЦИПАЛЬНОМ УРОВНЕ</a:t>
            </a:r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074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60" descr="фо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5509"/>
            <a:ext cx="9144000" cy="6863509"/>
          </a:xfrm>
          <a:prstGeom prst="rect">
            <a:avLst/>
          </a:prstGeom>
        </p:spPr>
      </p:pic>
      <p:sp>
        <p:nvSpPr>
          <p:cNvPr id="60" name="Заголовок 1"/>
          <p:cNvSpPr txBox="1">
            <a:spLocks/>
          </p:cNvSpPr>
          <p:nvPr/>
        </p:nvSpPr>
        <p:spPr>
          <a:xfrm>
            <a:off x="971600" y="1484784"/>
            <a:ext cx="7488832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31640" y="692696"/>
            <a:ext cx="7200800" cy="0"/>
          </a:xfrm>
          <a:prstGeom prst="line">
            <a:avLst/>
          </a:prstGeom>
          <a:ln w="50800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187624" y="188640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Проверка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1412777"/>
            <a:ext cx="79928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осуществляется:</a:t>
            </a:r>
          </a:p>
          <a:p>
            <a:endParaRPr lang="ru-RU" sz="2000" dirty="0" smtClean="0"/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 в соответствии с критериями оценивания, утвержденными </a:t>
            </a:r>
            <a:r>
              <a:rPr lang="ru-RU" sz="2000" dirty="0" err="1" smtClean="0"/>
              <a:t>Рособрнадзором</a:t>
            </a:r>
            <a:r>
              <a:rPr lang="ru-RU" sz="2000" dirty="0" smtClean="0"/>
              <a:t>, </a:t>
            </a:r>
          </a:p>
          <a:p>
            <a:pPr>
              <a:buFont typeface="Wingdings" pitchFamily="2" charset="2"/>
              <a:buChar char="ü"/>
            </a:pPr>
            <a:endParaRPr lang="ru-RU" sz="2000" dirty="0" smtClean="0"/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 членами (эксперты) комиссии по проверке итогового сочинения (изложения) с правом привлечения независимых экспертов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3933056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копии бланков участников  итогового сочинения (изложения)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4581128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копирование бланков участников итогового сочинения (изложения) для передачи на проверку членам (экспертам) комиссии по проверке итогового сочинения (изложения)  -  технический специалист (специалисты) в местах для проведения итогового сочинения (изложения)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074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60" descr="фо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5509"/>
            <a:ext cx="9144000" cy="6863509"/>
          </a:xfrm>
          <a:prstGeom prst="rect">
            <a:avLst/>
          </a:prstGeom>
        </p:spPr>
      </p:pic>
      <p:sp>
        <p:nvSpPr>
          <p:cNvPr id="60" name="Заголовок 1"/>
          <p:cNvSpPr txBox="1">
            <a:spLocks/>
          </p:cNvSpPr>
          <p:nvPr/>
        </p:nvSpPr>
        <p:spPr>
          <a:xfrm>
            <a:off x="971600" y="1484784"/>
            <a:ext cx="7488832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31640" y="692696"/>
            <a:ext cx="7200800" cy="0"/>
          </a:xfrm>
          <a:prstGeom prst="line">
            <a:avLst/>
          </a:prstGeom>
          <a:ln w="50800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187624" y="188640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Независимые эксперты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124744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независимые эксперты </a:t>
            </a:r>
            <a:r>
              <a:rPr lang="ru-RU" dirty="0" smtClean="0"/>
              <a:t>– специалисты, не являющиеся членами комиссии по проверке и оцениванию итогового сочинения (изложения), но имеющие необходимую квалификацию для проверки итогового сочинения (изложения)</a:t>
            </a:r>
          </a:p>
          <a:p>
            <a:endParaRPr lang="ru-RU" dirty="0" smtClean="0"/>
          </a:p>
          <a:p>
            <a:r>
              <a:rPr lang="ru-RU" dirty="0" smtClean="0"/>
              <a:t>Независимыми экспертами не могут быть близкие родственники участников итогового сочинения (изложения).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074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60" descr="фо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-5509"/>
            <a:ext cx="9144000" cy="6863509"/>
          </a:xfrm>
          <a:prstGeom prst="rect">
            <a:avLst/>
          </a:prstGeom>
        </p:spPr>
      </p:pic>
      <p:sp>
        <p:nvSpPr>
          <p:cNvPr id="60" name="Заголовок 1"/>
          <p:cNvSpPr txBox="1">
            <a:spLocks/>
          </p:cNvSpPr>
          <p:nvPr/>
        </p:nvSpPr>
        <p:spPr>
          <a:xfrm>
            <a:off x="971600" y="1484784"/>
            <a:ext cx="7488832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ü"/>
            </a:pP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31640" y="692696"/>
            <a:ext cx="7200800" cy="0"/>
          </a:xfrm>
          <a:prstGeom prst="line">
            <a:avLst/>
          </a:prstGeom>
          <a:ln w="50800"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475656" y="188640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Проверка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187624" y="1700808"/>
            <a:ext cx="7272808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перед проверкой по критериям – соблюдение требований: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«Объем сочинения (изложения)»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«Самостоятельность написания итогового сочинения (изложения)»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99592" y="4221088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Проверка соблюдения участниками итогового сочинения (изложения) требования № 2 «Самостоятельность написания итогового сочинения (изложения)» осуществляется экспертами комиссий по проверке          итогового сочинения (изложения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074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3325</TotalTime>
  <Words>638</Words>
  <Application>Microsoft Office PowerPoint</Application>
  <PresentationFormat>Экран (4:3)</PresentationFormat>
  <Paragraphs>147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Дмитришина Елена Николаевна</dc:creator>
  <cp:lastModifiedBy>Актовый зал</cp:lastModifiedBy>
  <cp:revision>492</cp:revision>
  <dcterms:created xsi:type="dcterms:W3CDTF">2015-04-15T12:16:59Z</dcterms:created>
  <dcterms:modified xsi:type="dcterms:W3CDTF">2018-11-08T09:23:31Z</dcterms:modified>
</cp:coreProperties>
</file>